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</p:sld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2055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229600" cy="113155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4050" b="1" dirty="0">
                <a:solidFill>
                  <a:srgbClr val="BF00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 if papers didn't define our story?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457200" y="1931659"/>
            <a:ext cx="3429000" cy="3130888"/>
          </a:xfrm>
          <a:prstGeom prst="rect">
            <a:avLst/>
          </a:prstGeom>
          <a:solidFill>
            <a:srgbClr val="00E5FF">
              <a:alpha val="30000"/>
            </a:srgbClr>
          </a:solidFill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1659"/>
            <a:ext cx="3429000" cy="250223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57200" y="4548197"/>
            <a:ext cx="3429000" cy="5143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Esinam: Talented seamstress excluded due to lack of formal certification</a:t>
            </a:r>
            <a:endParaRPr lang="en-US" sz="1350" dirty="0"/>
          </a:p>
        </p:txBody>
      </p:sp>
      <p:sp>
        <p:nvSpPr>
          <p:cNvPr id="7" name="Shape 3"/>
          <p:cNvSpPr/>
          <p:nvPr/>
        </p:nvSpPr>
        <p:spPr>
          <a:xfrm>
            <a:off x="5257800" y="2039764"/>
            <a:ext cx="3429000" cy="2914650"/>
          </a:xfrm>
          <a:prstGeom prst="rect">
            <a:avLst/>
          </a:prstGeom>
          <a:solidFill>
            <a:srgbClr val="BF00FF">
              <a:alpha val="30000"/>
            </a:srgbClr>
          </a:solidFill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2039764"/>
            <a:ext cx="3429000" cy="22860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57800" y="4440064"/>
            <a:ext cx="3429000" cy="5143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John: Skilled developer overlooked due to resume inconsistencies</a:t>
            </a:r>
            <a:endParaRPr lang="en-US" sz="1350" dirty="0"/>
          </a:p>
        </p:txBody>
      </p:sp>
      <p:sp>
        <p:nvSpPr>
          <p:cNvPr id="10" name="Text 5"/>
          <p:cNvSpPr/>
          <p:nvPr/>
        </p:nvSpPr>
        <p:spPr>
          <a:xfrm>
            <a:off x="2164556" y="5516175"/>
            <a:ext cx="4814888" cy="23395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00FF9D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Proof of skill should live on-chain, vouched by community.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30846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229600" cy="28287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BF00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Problem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04407"/>
            <a:ext cx="171450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5806" y="1082976"/>
            <a:ext cx="2648545" cy="21431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5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Skills undervalued without certifications</a:t>
            </a:r>
            <a:endParaRPr lang="en-US" sz="104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61595"/>
            <a:ext cx="171450" cy="1714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35806" y="1440163"/>
            <a:ext cx="2398514" cy="21431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5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Resumes are gamed, trust is broken</a:t>
            </a:r>
            <a:endParaRPr lang="en-US" sz="1045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18782"/>
            <a:ext cx="171450" cy="17145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35806" y="1797351"/>
            <a:ext cx="3395067" cy="21431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5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Millions of workers locked out of real opportunities</a:t>
            </a:r>
            <a:endParaRPr lang="en-US" sz="1045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75970"/>
            <a:ext cx="171450" cy="17145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35806" y="2154538"/>
            <a:ext cx="3541514" cy="21431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5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Companies waste resources filtering unreliable talent</a:t>
            </a:r>
            <a:endParaRPr lang="en-US" sz="1045" dirty="0"/>
          </a:p>
        </p:txBody>
      </p:sp>
      <p:sp>
        <p:nvSpPr>
          <p:cNvPr id="12" name="Shape 5"/>
          <p:cNvSpPr/>
          <p:nvPr/>
        </p:nvSpPr>
        <p:spPr>
          <a:xfrm>
            <a:off x="4572000" y="1082976"/>
            <a:ext cx="4114800" cy="1967936"/>
          </a:xfrm>
          <a:prstGeom prst="rect">
            <a:avLst/>
          </a:prstGeom>
          <a:solidFill>
            <a:srgbClr val="00E5FF">
              <a:alpha val="30000"/>
            </a:srgbClr>
          </a:solidFill>
        </p:spPr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82976"/>
            <a:ext cx="4114800" cy="1967936"/>
          </a:xfrm>
          <a:prstGeom prst="rect">
            <a:avLst/>
          </a:prstGeom>
        </p:spPr>
      </p:pic>
      <p:sp>
        <p:nvSpPr>
          <p:cNvPr id="14" name="Shape 6"/>
          <p:cNvSpPr/>
          <p:nvPr/>
        </p:nvSpPr>
        <p:spPr>
          <a:xfrm>
            <a:off x="4572000" y="3279511"/>
            <a:ext cx="4114800" cy="2571750"/>
          </a:xfrm>
          <a:prstGeom prst="rect">
            <a:avLst/>
          </a:prstGeom>
          <a:solidFill>
            <a:srgbClr val="BF00FF">
              <a:alpha val="30000"/>
            </a:srgbClr>
          </a:solidFill>
        </p:spPr>
      </p:sp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279511"/>
            <a:ext cx="4114800" cy="25717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15668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229600" cy="28287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BF00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Solution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90107"/>
            <a:ext cx="171450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5806" y="968676"/>
            <a:ext cx="2400300" cy="21431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5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On-chain, verifiable work reputation</a:t>
            </a:r>
            <a:endParaRPr lang="en-US" sz="104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54451"/>
            <a:ext cx="171450" cy="1714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35806" y="1325863"/>
            <a:ext cx="3607594" cy="4286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5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Community-backed endorsements instead of centralized institutions</a:t>
            </a:r>
            <a:endParaRPr lang="en-US" sz="1045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18795"/>
            <a:ext cx="171450" cy="17145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35806" y="1897363"/>
            <a:ext cx="1968103" cy="21431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5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Simple wallet = instant profile</a:t>
            </a:r>
            <a:endParaRPr lang="en-US" sz="1045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75982"/>
            <a:ext cx="171450" cy="17145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35806" y="2254551"/>
            <a:ext cx="3234333" cy="21431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5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Decentralized hiring for all: from coders to cooks</a:t>
            </a:r>
            <a:endParaRPr lang="en-US" sz="1045" dirty="0"/>
          </a:p>
        </p:txBody>
      </p:sp>
      <p:sp>
        <p:nvSpPr>
          <p:cNvPr id="12" name="Shape 5"/>
          <p:cNvSpPr/>
          <p:nvPr/>
        </p:nvSpPr>
        <p:spPr>
          <a:xfrm>
            <a:off x="4572000" y="968676"/>
            <a:ext cx="4114800" cy="2351298"/>
          </a:xfrm>
          <a:prstGeom prst="rect">
            <a:avLst/>
          </a:prstGeom>
          <a:solidFill>
            <a:srgbClr val="00E5FF">
              <a:alpha val="30000"/>
            </a:srgbClr>
          </a:solidFill>
        </p:spPr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68676"/>
            <a:ext cx="4114800" cy="2351298"/>
          </a:xfrm>
          <a:prstGeom prst="rect">
            <a:avLst/>
          </a:prstGeom>
        </p:spPr>
      </p:pic>
      <p:sp>
        <p:nvSpPr>
          <p:cNvPr id="14" name="Shape 6"/>
          <p:cNvSpPr/>
          <p:nvPr/>
        </p:nvSpPr>
        <p:spPr>
          <a:xfrm>
            <a:off x="4572000" y="3548574"/>
            <a:ext cx="4114800" cy="2150911"/>
          </a:xfrm>
          <a:prstGeom prst="rect">
            <a:avLst/>
          </a:prstGeom>
          <a:solidFill>
            <a:srgbClr val="BF00FF">
              <a:alpha val="30000"/>
            </a:srgbClr>
          </a:solidFill>
        </p:spPr>
      </p:sp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548574"/>
            <a:ext cx="4114800" cy="215091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15668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229600" cy="28287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BF00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Market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32970"/>
            <a:ext cx="171450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5806" y="1036541"/>
            <a:ext cx="1366242" cy="19466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5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Freelance economy: </a:t>
            </a:r>
            <a:endParaRPr lang="en-US" sz="1045" dirty="0"/>
          </a:p>
        </p:txBody>
      </p:sp>
      <p:sp>
        <p:nvSpPr>
          <p:cNvPr id="6" name="Text 2"/>
          <p:cNvSpPr/>
          <p:nvPr/>
        </p:nvSpPr>
        <p:spPr>
          <a:xfrm>
            <a:off x="2102048" y="997410"/>
            <a:ext cx="829945" cy="24257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b="1" dirty="0">
                <a:solidFill>
                  <a:srgbClr val="00FF9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</a:t>
            </a:r>
            <a:r>
              <a:rPr lang="x-none" altLang="en-US" sz="1575" b="1" dirty="0">
                <a:solidFill>
                  <a:srgbClr val="00FF9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13.8 B</a:t>
            </a:r>
            <a:r>
              <a:rPr lang="en-US" sz="1575" b="1" dirty="0">
                <a:solidFill>
                  <a:srgbClr val="00FF9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+</a:t>
            </a:r>
            <a:endParaRPr lang="en-US" sz="1575" dirty="0"/>
          </a:p>
        </p:txBody>
      </p:sp>
      <p:sp>
        <p:nvSpPr>
          <p:cNvPr id="7" name="Text 3"/>
          <p:cNvSpPr/>
          <p:nvPr/>
        </p:nvSpPr>
        <p:spPr>
          <a:xfrm>
            <a:off x="2994898" y="1009871"/>
            <a:ext cx="860822" cy="19466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5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and growing</a:t>
            </a:r>
            <a:endParaRPr lang="en-US" sz="1045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40176"/>
            <a:ext cx="171450" cy="1714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35806" y="1411588"/>
            <a:ext cx="3607594" cy="4286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5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Blue-collar/local services: multi-billion untapped opportunity</a:t>
            </a:r>
            <a:endParaRPr lang="en-US" sz="1045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11676"/>
            <a:ext cx="171450" cy="1714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5806" y="1983088"/>
            <a:ext cx="3607594" cy="4286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5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HireX = bridge between Web3 verification and gig economy</a:t>
            </a:r>
            <a:endParaRPr lang="en-US" sz="1045" dirty="0"/>
          </a:p>
        </p:txBody>
      </p:sp>
      <p:sp>
        <p:nvSpPr>
          <p:cNvPr id="12" name="Shape 6"/>
          <p:cNvSpPr/>
          <p:nvPr/>
        </p:nvSpPr>
        <p:spPr>
          <a:xfrm>
            <a:off x="4572000" y="968676"/>
            <a:ext cx="4114800" cy="2351298"/>
          </a:xfrm>
          <a:prstGeom prst="rect">
            <a:avLst/>
          </a:prstGeom>
          <a:solidFill>
            <a:srgbClr val="00E5FF">
              <a:alpha val="30000"/>
            </a:srgbClr>
          </a:solidFill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68676"/>
            <a:ext cx="4114800" cy="2351298"/>
          </a:xfrm>
          <a:prstGeom prst="rect">
            <a:avLst/>
          </a:prstGeom>
        </p:spPr>
      </p:pic>
      <p:sp>
        <p:nvSpPr>
          <p:cNvPr id="14" name="Shape 7"/>
          <p:cNvSpPr/>
          <p:nvPr/>
        </p:nvSpPr>
        <p:spPr>
          <a:xfrm>
            <a:off x="4572000" y="3548574"/>
            <a:ext cx="4114800" cy="2150911"/>
          </a:xfrm>
          <a:prstGeom prst="rect">
            <a:avLst/>
          </a:prstGeom>
          <a:solidFill>
            <a:srgbClr val="BF00FF">
              <a:alpha val="30000"/>
            </a:srgbClr>
          </a:solidFill>
        </p:spPr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548574"/>
            <a:ext cx="4114800" cy="215091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5406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229600" cy="28287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BF00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Revenue Streams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90107"/>
            <a:ext cx="171450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5806" y="968676"/>
            <a:ext cx="1959173" cy="21431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5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Transaction fees on contracts</a:t>
            </a:r>
            <a:endParaRPr lang="en-US" sz="104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47295"/>
            <a:ext cx="192881" cy="1714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57238" y="1325863"/>
            <a:ext cx="2371725" cy="21431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5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Premium profiles &amp; boosted listings</a:t>
            </a:r>
            <a:endParaRPr lang="en-US" sz="1045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704482"/>
            <a:ext cx="128588" cy="17145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92944" y="1683051"/>
            <a:ext cx="2741414" cy="21431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5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Business/community accounts for scaling</a:t>
            </a:r>
            <a:endParaRPr lang="en-US" sz="1045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061670"/>
            <a:ext cx="192881" cy="17145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57238" y="2040238"/>
            <a:ext cx="2016323" cy="21431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5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Aggregated workforce insights</a:t>
            </a:r>
            <a:endParaRPr lang="en-US" sz="1045" dirty="0"/>
          </a:p>
        </p:txBody>
      </p:sp>
      <p:sp>
        <p:nvSpPr>
          <p:cNvPr id="12" name="Shape 5"/>
          <p:cNvSpPr/>
          <p:nvPr/>
        </p:nvSpPr>
        <p:spPr>
          <a:xfrm>
            <a:off x="4572000" y="968676"/>
            <a:ext cx="4114800" cy="4114800"/>
          </a:xfrm>
          <a:prstGeom prst="rect">
            <a:avLst/>
          </a:prstGeom>
          <a:solidFill>
            <a:srgbClr val="00E5FF">
              <a:alpha val="30000"/>
            </a:srgbClr>
          </a:solidFill>
        </p:spPr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968676"/>
            <a:ext cx="41148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229600" cy="28287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BF00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Why Now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90107"/>
            <a:ext cx="171450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5806" y="968676"/>
            <a:ext cx="2243138" cy="21431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5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Decentralized identity is maturing</a:t>
            </a:r>
            <a:endParaRPr lang="en-US" sz="104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47295"/>
            <a:ext cx="171450" cy="1714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35806" y="1325863"/>
            <a:ext cx="2611041" cy="21431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5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Web3 adoption beyond just developers</a:t>
            </a:r>
            <a:endParaRPr lang="en-US" sz="1045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04482"/>
            <a:ext cx="171450" cy="17145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35806" y="1683051"/>
            <a:ext cx="2866430" cy="21431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5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Communities demand trust + transparency</a:t>
            </a:r>
            <a:endParaRPr lang="en-US" sz="1045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61670"/>
            <a:ext cx="171450" cy="17145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35806" y="2040238"/>
            <a:ext cx="3271838" cy="21431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5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Early mover advantage in 'proof-of-skill' economy</a:t>
            </a:r>
            <a:endParaRPr lang="en-US" sz="1045" dirty="0"/>
          </a:p>
        </p:txBody>
      </p:sp>
      <p:sp>
        <p:nvSpPr>
          <p:cNvPr id="12" name="Shape 5"/>
          <p:cNvSpPr/>
          <p:nvPr/>
        </p:nvSpPr>
        <p:spPr>
          <a:xfrm>
            <a:off x="4572000" y="968676"/>
            <a:ext cx="4114800" cy="2351298"/>
          </a:xfrm>
          <a:prstGeom prst="rect">
            <a:avLst/>
          </a:prstGeom>
          <a:solidFill>
            <a:srgbClr val="00E5FF">
              <a:alpha val="30000"/>
            </a:srgbClr>
          </a:solidFill>
        </p:spPr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68676"/>
            <a:ext cx="4114800" cy="235129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2063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079724" y="457200"/>
            <a:ext cx="4984552" cy="3771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BF00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Build your resume on-chain</a:t>
            </a:r>
            <a:endParaRPr lang="en-US" sz="2700" dirty="0"/>
          </a:p>
        </p:txBody>
      </p:sp>
      <p:sp>
        <p:nvSpPr>
          <p:cNvPr id="4" name="Shape 1"/>
          <p:cNvSpPr/>
          <p:nvPr/>
        </p:nvSpPr>
        <p:spPr>
          <a:xfrm>
            <a:off x="1485900" y="1005818"/>
            <a:ext cx="6172200" cy="2700338"/>
          </a:xfrm>
          <a:prstGeom prst="rect">
            <a:avLst/>
          </a:prstGeom>
          <a:solidFill>
            <a:srgbClr val="00E5FF">
              <a:alpha val="30000"/>
            </a:srgbClr>
          </a:solidFill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005818"/>
            <a:ext cx="6172200" cy="270033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5287" y="3934755"/>
            <a:ext cx="7413427" cy="30003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575" b="1" dirty="0">
                <a:solidFill>
                  <a:srgbClr val="00FF9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Empower individuals. Strengthen communities. Redefine trust in hiring.</a:t>
            </a:r>
            <a:endParaRPr lang="en-US" sz="1575" dirty="0"/>
          </a:p>
        </p:txBody>
      </p:sp>
      <p:sp>
        <p:nvSpPr>
          <p:cNvPr id="7" name="Text 3"/>
          <p:cNvSpPr/>
          <p:nvPr/>
        </p:nvSpPr>
        <p:spPr>
          <a:xfrm>
            <a:off x="2362795" y="4406243"/>
            <a:ext cx="4418409" cy="34290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BF00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Join us in shaping the future of work</a:t>
            </a:r>
            <a:endParaRPr lang="en-US" sz="1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1230</Words>
  <Application>WPS Presentation</Application>
  <PresentationFormat>On-screen Show (16:9)</PresentationFormat>
  <Paragraphs>66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3" baseType="lpstr">
      <vt:lpstr>Arial</vt:lpstr>
      <vt:lpstr>SimSun</vt:lpstr>
      <vt:lpstr>Wingdings</vt:lpstr>
      <vt:lpstr>Montserrat</vt:lpstr>
      <vt:lpstr>C059</vt:lpstr>
      <vt:lpstr>Montserrat</vt:lpstr>
      <vt:lpstr>Montserrat</vt:lpstr>
      <vt:lpstr>Open Sans</vt:lpstr>
      <vt:lpstr>Open Sans</vt:lpstr>
      <vt:lpstr>Open Sans</vt:lpstr>
      <vt:lpstr>Calibri</vt:lpstr>
      <vt:lpstr>Trebuchet MS</vt:lpstr>
      <vt:lpstr>Microsoft YaHei</vt:lpstr>
      <vt:lpstr>Droid Sans Fallback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cy63r_4lph4</cp:lastModifiedBy>
  <cp:revision>2</cp:revision>
  <dcterms:created xsi:type="dcterms:W3CDTF">2025-09-06T12:57:24Z</dcterms:created>
  <dcterms:modified xsi:type="dcterms:W3CDTF">2025-09-06T12:57:24Z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1033-11.1.0.11723</vt:lpwstr>
  </property>
</Properties>
</file>